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57" r:id="rId4"/>
    <p:sldId id="299" r:id="rId5"/>
    <p:sldId id="300" r:id="rId6"/>
    <p:sldId id="310" r:id="rId7"/>
    <p:sldId id="315" r:id="rId8"/>
    <p:sldId id="316" r:id="rId9"/>
    <p:sldId id="311" r:id="rId10"/>
    <p:sldId id="312" r:id="rId11"/>
    <p:sldId id="318" r:id="rId12"/>
    <p:sldId id="319" r:id="rId13"/>
    <p:sldId id="309" r:id="rId14"/>
    <p:sldId id="306" r:id="rId15"/>
    <p:sldId id="307" r:id="rId16"/>
    <p:sldId id="301" r:id="rId17"/>
    <p:sldId id="308" r:id="rId18"/>
    <p:sldId id="320" r:id="rId19"/>
    <p:sldId id="321" r:id="rId20"/>
    <p:sldId id="302" r:id="rId21"/>
    <p:sldId id="322" r:id="rId22"/>
    <p:sldId id="263" r:id="rId23"/>
    <p:sldId id="264" r:id="rId25"/>
    <p:sldId id="265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05" r:id="rId36"/>
    <p:sldId id="332" r:id="rId37"/>
    <p:sldId id="333" r:id="rId38"/>
    <p:sldId id="334" r:id="rId39"/>
    <p:sldId id="335" r:id="rId40"/>
    <p:sldId id="336" r:id="rId41"/>
    <p:sldId id="339" r:id="rId42"/>
    <p:sldId id="340" r:id="rId43"/>
    <p:sldId id="337" r:id="rId44"/>
    <p:sldId id="338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3" r:id="rId57"/>
    <p:sldId id="354" r:id="rId58"/>
    <p:sldId id="355" r:id="rId59"/>
    <p:sldId id="356" r:id="rId60"/>
    <p:sldId id="357" r:id="rId61"/>
    <p:sldId id="358" r:id="rId62"/>
    <p:sldId id="359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10972800" cy="2184400"/>
          </a:xfrm>
          <a:custGeom>
            <a:avLst/>
            <a:gdLst>
              <a:gd name="connisteX0" fmla="*/ 0 w 10972800"/>
              <a:gd name="connsiteY0" fmla="*/ 203200 h 2184400"/>
              <a:gd name="connisteX1" fmla="*/ 203200 w 10972800"/>
              <a:gd name="connsiteY1" fmla="*/ 0 h 2184400"/>
              <a:gd name="connisteX2" fmla="*/ 10769600 w 10972800"/>
              <a:gd name="connsiteY2" fmla="*/ 0 h 2184400"/>
              <a:gd name="connisteX3" fmla="*/ 10972800 w 10972800"/>
              <a:gd name="connsiteY3" fmla="*/ 203200 h 2184400"/>
              <a:gd name="connisteX4" fmla="*/ 10972800 w 10972800"/>
              <a:gd name="connsiteY4" fmla="*/ 1981200 h 2184400"/>
              <a:gd name="connisteX5" fmla="*/ 10769600 w 10972800"/>
              <a:gd name="connsiteY5" fmla="*/ 2184400 h 2184400"/>
              <a:gd name="connisteX6" fmla="*/ 203200 w 10972800"/>
              <a:gd name="connsiteY6" fmla="*/ 2184400 h 2184400"/>
              <a:gd name="connisteX7" fmla="*/ 0 w 10972800"/>
              <a:gd name="connsiteY7" fmla="*/ 1981200 h 2184400"/>
              <a:gd name="connisteX8" fmla="*/ 0 w 10972800"/>
              <a:gd name="connsiteY8" fmla="*/ 203200 h 218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18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981200"/>
                </a:lnTo>
                <a:cubicBezTo>
                  <a:pt x="10972800" y="2093424"/>
                  <a:pt x="10881824" y="2184400"/>
                  <a:pt x="10769600" y="2184400"/>
                </a:cubicBezTo>
                <a:lnTo>
                  <a:pt x="203200" y="2184400"/>
                </a:lnTo>
                <a:cubicBezTo>
                  <a:pt x="90976" y="2184400"/>
                  <a:pt x="0" y="2093424"/>
                  <a:pt x="0" y="198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4704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4704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8331200" y="4165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8331200" y="4724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7620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4704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46228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46228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83312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4836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4836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P</a:t>
            </a:r>
            <a:r>
              <a:rPr lang="en-US" altLang="zh-CN"/>
              <a:t>ost Link Outlining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基于</a:t>
            </a:r>
            <a:r>
              <a:rPr lang="en-US" altLang="zh-CN"/>
              <a:t> BOLT </a:t>
            </a:r>
            <a:r>
              <a:rPr lang="zh-CN" altLang="en-US"/>
              <a:t>的</a:t>
            </a:r>
            <a:r>
              <a:rPr lang="en-US" altLang="zh-CN"/>
              <a:t> AArch64 </a:t>
            </a:r>
            <a:r>
              <a:rPr lang="zh-CN" altLang="en-US"/>
              <a:t>架构代码外提优化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68900" y="419100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张子彤</a:t>
            </a:r>
            <a:endParaRPr lang="zh-CN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指令比较与</a:t>
            </a:r>
            <a:r>
              <a:rPr lang="zh-CN" altLang="en-US"/>
              <a:t>哈希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1065" y="1433195"/>
            <a:ext cx="9607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比较</a:t>
            </a:r>
            <a:r>
              <a:rPr lang="en-US" altLang="zh-CN" sz="2000"/>
              <a:t>MCExpr</a:t>
            </a:r>
            <a:r>
              <a:rPr lang="zh-CN" altLang="en-US" sz="2000"/>
              <a:t>是否内容</a:t>
            </a:r>
            <a:r>
              <a:rPr lang="zh-CN" altLang="en-US" sz="2000"/>
              <a:t>相等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1981835"/>
            <a:ext cx="4508500" cy="4492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175" y="4987925"/>
            <a:ext cx="3149600" cy="1073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175" y="1433195"/>
            <a:ext cx="4724400" cy="3473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指令比较与</a:t>
            </a:r>
            <a:r>
              <a:rPr lang="zh-CN" altLang="en-US"/>
              <a:t>哈希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1065" y="1433195"/>
            <a:ext cx="9607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比较</a:t>
            </a:r>
            <a:r>
              <a:rPr lang="en-US" altLang="zh-CN" sz="2000"/>
              <a:t>MCInst</a:t>
            </a:r>
            <a:r>
              <a:rPr lang="zh-CN" altLang="en-US" sz="2000"/>
              <a:t>是否内容</a:t>
            </a:r>
            <a:r>
              <a:rPr lang="zh-CN" altLang="en-US" sz="2000"/>
              <a:t>相等</a:t>
            </a:r>
            <a:endParaRPr lang="zh-CN" altLang="en-US" sz="2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1963420"/>
            <a:ext cx="5042535" cy="4611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80" y="878840"/>
            <a:ext cx="5245100" cy="5695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指令映射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1065" y="1433195"/>
            <a:ext cx="960755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核心目标：将程序中的指令序列转换为整数序列，供后缀树查找重复模式。</a:t>
            </a:r>
            <a:endParaRPr lang="zh-CN" altLang="en-US" sz="2000"/>
          </a:p>
          <a:p>
            <a:endParaRPr lang="en-US" altLang="zh-CN" sz="2000"/>
          </a:p>
          <a:p>
            <a:r>
              <a:rPr lang="zh-CN" altLang="en-US" sz="2000"/>
              <a:t>为什么需要这个转换？</a:t>
            </a:r>
            <a:endParaRPr lang="zh-CN" altLang="en-US" sz="2000"/>
          </a:p>
          <a:p>
            <a:r>
              <a:rPr lang="zh-CN" altLang="en-US" sz="2000"/>
              <a:t>后缀树算法处理的是整数</a:t>
            </a:r>
            <a:r>
              <a:rPr lang="en-US" altLang="zh-CN" sz="2000"/>
              <a:t>/</a:t>
            </a:r>
            <a:r>
              <a:rPr lang="zh-CN" altLang="en-US" sz="2000"/>
              <a:t>字符序列。</a:t>
            </a:r>
            <a:r>
              <a:rPr lang="en-US" altLang="zh-CN" sz="2000"/>
              <a:t>MCInst </a:t>
            </a:r>
            <a:r>
              <a:rPr lang="zh-CN" altLang="en-US" sz="2000"/>
              <a:t>是复杂的对象，无法直接输入后缀树。</a:t>
            </a:r>
            <a:endParaRPr lang="zh-CN" altLang="en-US" sz="2000"/>
          </a:p>
          <a:p>
            <a:r>
              <a:rPr lang="zh-CN" altLang="en-US" sz="2000"/>
              <a:t>需要一个映射层来桥接。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映射：</a:t>
            </a:r>
            <a:endParaRPr lang="zh-CN" altLang="en-US" sz="2000"/>
          </a:p>
          <a:p>
            <a:r>
              <a:rPr lang="zh-CN" altLang="en-US" sz="2000"/>
              <a:t>相同内容的指令</a:t>
            </a:r>
            <a:r>
              <a:rPr lang="en-US" altLang="zh-CN" sz="2000"/>
              <a:t> </a:t>
            </a:r>
            <a:r>
              <a:rPr lang="en-US" altLang="en-US" sz="2000"/>
              <a:t>→</a:t>
            </a:r>
            <a:r>
              <a:rPr lang="en-US" altLang="zh-CN" sz="2000"/>
              <a:t> </a:t>
            </a:r>
            <a:r>
              <a:rPr lang="zh-CN" altLang="en-US" sz="2000"/>
              <a:t>相同的整数</a:t>
            </a:r>
            <a:endParaRPr lang="zh-CN" altLang="en-US" sz="2000"/>
          </a:p>
          <a:p>
            <a:r>
              <a:rPr lang="zh-CN" altLang="en-US" sz="2000"/>
              <a:t>不可</a:t>
            </a:r>
            <a:r>
              <a:rPr lang="en-US" altLang="zh-CN" sz="2000"/>
              <a:t> outline </a:t>
            </a:r>
            <a:r>
              <a:rPr lang="zh-CN" altLang="en-US" sz="2000"/>
              <a:t>的指令</a:t>
            </a:r>
            <a:r>
              <a:rPr lang="en-US" altLang="zh-CN" sz="2000"/>
              <a:t> </a:t>
            </a:r>
            <a:r>
              <a:rPr lang="en-US" altLang="en-US" sz="2000"/>
              <a:t>→</a:t>
            </a:r>
            <a:r>
              <a:rPr lang="en-US" altLang="zh-CN" sz="2000"/>
              <a:t> </a:t>
            </a:r>
            <a:r>
              <a:rPr lang="zh-CN" altLang="en-US" sz="2000"/>
              <a:t>唯一的整数</a:t>
            </a:r>
            <a:endParaRPr lang="zh-CN" altLang="en-US" sz="2000"/>
          </a:p>
          <a:p>
            <a:r>
              <a:rPr lang="zh-CN" altLang="en-US" sz="2000"/>
              <a:t>基本块边界</a:t>
            </a:r>
            <a:r>
              <a:rPr lang="en-US" altLang="zh-CN" sz="2000"/>
              <a:t> </a:t>
            </a:r>
            <a:r>
              <a:rPr lang="en-US" altLang="en-US" sz="2000"/>
              <a:t>→</a:t>
            </a:r>
            <a:r>
              <a:rPr lang="en-US" altLang="zh-CN" sz="2000"/>
              <a:t> </a:t>
            </a:r>
            <a:r>
              <a:rPr lang="zh-CN" altLang="en-US" sz="2000"/>
              <a:t>哨兵值（防止跨块匹配）</a:t>
            </a:r>
            <a:endParaRPr lang="en-US" altLang="zh-CN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指令映射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9000" y="144145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数据结构：</a:t>
            </a:r>
            <a:r>
              <a:rPr lang="en-US" altLang="zh-CN" sz="2000"/>
              <a:t>InstrLocation</a:t>
            </a:r>
            <a:endParaRPr lang="en-US" altLang="zh-CN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025" y="1946275"/>
            <a:ext cx="5041900" cy="14808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9000" y="3533140"/>
            <a:ext cx="7209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记录每条指令在原始二进制中的位置和属性信息。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889000" y="4037965"/>
          <a:ext cx="7812405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085"/>
                <a:gridCol w="5481320"/>
              </a:tblGrid>
              <a:tr h="381000"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字段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用途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It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后续替换时需要定位原始指令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BB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确保候选序列在同一个基本块内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ContainsCall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决定 outlined 函数是否需要 prologue（保存 LR）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HasSPRelativeAccess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决定是否需要 SP 偏移修正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FromLeafFunction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叶子函数需要特殊处理（不能破坏 LR）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ExecCount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代价模型中考虑热/冷代码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指令映射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9000" y="144145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数据结构：</a:t>
            </a:r>
            <a:r>
              <a:rPr lang="en-US" altLang="zh-CN" sz="2000"/>
              <a:t>InstructionMapper</a:t>
            </a:r>
            <a:endParaRPr lang="en-US" altLang="zh-CN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00" y="2025650"/>
            <a:ext cx="5256530" cy="222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9000" y="44335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</a:t>
            </a:r>
            <a:r>
              <a:rPr lang="en-US" altLang="zh-CN"/>
              <a:t> MCInst </a:t>
            </a:r>
            <a:r>
              <a:rPr lang="zh-CN" altLang="en-US"/>
              <a:t>指令序列转换为整数序列。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2025650"/>
            <a:ext cx="4782185" cy="2284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指令映射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54835"/>
            <a:ext cx="6092190" cy="4129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0" y="1777365"/>
            <a:ext cx="5010150" cy="34163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8200" y="1409065"/>
            <a:ext cx="578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mapToLegalUnsigned</a:t>
            </a:r>
            <a:r>
              <a:rPr lang="zh-CN" altLang="en-US"/>
              <a:t>将可以被</a:t>
            </a:r>
            <a:r>
              <a:rPr lang="en-US" altLang="zh-CN"/>
              <a:t> outline </a:t>
            </a:r>
            <a:r>
              <a:rPr lang="zh-CN" altLang="en-US"/>
              <a:t>的指令映射到整数。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指令映射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7730" y="1455420"/>
            <a:ext cx="7229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mapToIllegalUnsigned</a:t>
            </a:r>
            <a:r>
              <a:rPr lang="zh-CN" altLang="en-US" sz="2000"/>
              <a:t>将不可</a:t>
            </a:r>
            <a:r>
              <a:rPr lang="en-US" altLang="zh-CN" sz="2000"/>
              <a:t> outline </a:t>
            </a:r>
            <a:r>
              <a:rPr lang="zh-CN" altLang="en-US" sz="2000"/>
              <a:t>的指令映射到唯一的整数。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735" y="2082165"/>
            <a:ext cx="6553200" cy="3892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645" y="2082165"/>
            <a:ext cx="3629660" cy="37928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指令映射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7730" y="1455420"/>
            <a:ext cx="7229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addSentinel</a:t>
            </a:r>
            <a:r>
              <a:rPr lang="zh-CN" altLang="en-US" sz="2000"/>
              <a:t>在基本块末尾添加哨兵值。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39950"/>
            <a:ext cx="5981700" cy="2838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2422525"/>
            <a:ext cx="4502150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指令映射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7730" y="1455420"/>
            <a:ext cx="7229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辅助函数：</a:t>
            </a:r>
            <a:r>
              <a:rPr lang="en-US" altLang="zh-CN" sz="2000"/>
              <a:t>clear </a:t>
            </a:r>
            <a:r>
              <a:rPr lang="zh-CN" altLang="en-US" sz="2000"/>
              <a:t>和</a:t>
            </a:r>
            <a:r>
              <a:rPr lang="en-US" altLang="zh-CN" sz="2000"/>
              <a:t> printStats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785" y="2035175"/>
            <a:ext cx="4276090" cy="2138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4354195"/>
            <a:ext cx="7177405" cy="1720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指令合法性检查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7570" y="1518285"/>
            <a:ext cx="9125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判断一条指令是否可以被安全地移动到</a:t>
            </a:r>
            <a:r>
              <a:rPr lang="en-US" altLang="zh-CN" sz="2000"/>
              <a:t> outlined </a:t>
            </a:r>
            <a:r>
              <a:rPr lang="zh-CN" altLang="en-US" sz="2000"/>
              <a:t>函数中执行。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/>
        </p:nvGraphicFramePr>
        <p:xfrm>
          <a:off x="975360" y="2081530"/>
          <a:ext cx="8532495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类别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原因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示例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PC 相对寻址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地址计算依赖指令位置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ADR, ADRP, LDR Xn, =label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控制流指令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改变执行流程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B, BR, RET, CBZ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使用/定义 LR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与函数调用机制冲突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BLR, 显式使用 X30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修改帧指针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破坏栈帧结构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MOV X29, SP 的写入方向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系统指令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有副作用或依赖上下文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SVC, HVC, BRK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PAC 指令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指针认证依赖上下文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PACIA, AUTIA, RETAA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Exclusive 操作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原子操作必须连续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LDXR/STXR 对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CFI 指令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调试/异常处理信息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.cfi_def_cfa_offset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Prologue 指令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>
                        <a:spcAft>
                          <a:spcPct val="0"/>
                        </a:spcAft>
                      </a:pPr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与函数帧结构紧密相关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1800" b="0" i="0">
                          <a:solidFill>
                            <a:schemeClr val="tx1"/>
                          </a:solidFill>
                        </a:rPr>
                        <a:t>入口处的 STP X29, X30, [SP, #-16]! </a:t>
                      </a:r>
                      <a:endParaRPr lang="zh-CN" altLang="en-US" sz="18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Code Outlining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13765" y="1512570"/>
            <a:ext cx="10099675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2000" b="0" i="0"/>
              <a:t>找到程序中重复出现的指令序列，把它们提取成一个单独的函数，然后用函数调用来替换原来的重复代码。</a:t>
            </a:r>
            <a:endParaRPr lang="en-US" altLang="zh-CN" sz="2000" b="0" i="0"/>
          </a:p>
        </p:txBody>
      </p:sp>
      <p:sp>
        <p:nvSpPr>
          <p:cNvPr id="7" name="文本框 6"/>
          <p:cNvSpPr txBox="1"/>
          <p:nvPr/>
        </p:nvSpPr>
        <p:spPr>
          <a:xfrm>
            <a:off x="913765" y="2473960"/>
            <a:ext cx="1069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优化前：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1021715" y="3127375"/>
            <a:ext cx="1536065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：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mov x0, #1  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add x1, x0, x2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str x1, [x3]  </a:t>
            </a:r>
            <a:endParaRPr lang="en-US" altLang="en-US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1715" y="4638675"/>
            <a:ext cx="1535430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B:    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mov x0, #1 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add x1, x0, x2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str x1, [x3]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49345" y="24739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优化后：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3757295" y="2983230"/>
            <a:ext cx="146113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A:         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bl __outlined 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757295" y="3985260"/>
            <a:ext cx="146050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B:    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bl __outlined </a:t>
            </a:r>
            <a:endParaRPr lang="en-US" altLang="zh-CN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57295" y="4835525"/>
            <a:ext cx="1460500" cy="17532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新函数：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__outlined:     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mov x0, #1 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add x1, x0, x2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str x1, [x3]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ret          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指令合法性检查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7730" y="14554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PC </a:t>
            </a:r>
            <a:r>
              <a:rPr lang="zh-CN" altLang="en-US" sz="2000"/>
              <a:t>相对寻址检查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887730" y="185420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为什么</a:t>
            </a:r>
            <a:r>
              <a:rPr lang="en-US" altLang="zh-CN" sz="2000"/>
              <a:t> PC </a:t>
            </a:r>
            <a:r>
              <a:rPr lang="zh-CN" altLang="en-US" sz="2000"/>
              <a:t>相对指令不能</a:t>
            </a:r>
            <a:r>
              <a:rPr lang="en-US" altLang="zh-CN" sz="2000"/>
              <a:t> Outline</a:t>
            </a:r>
            <a:r>
              <a:rPr lang="zh-CN" altLang="en-US" sz="2000"/>
              <a:t>？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30" y="2325370"/>
            <a:ext cx="6026150" cy="1511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69125" y="105664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PC </a:t>
            </a:r>
            <a:r>
              <a:rPr lang="zh-CN" altLang="en-US" sz="2000"/>
              <a:t>相对</a:t>
            </a:r>
            <a:r>
              <a:rPr lang="en-US" altLang="zh-CN" sz="2000"/>
              <a:t> Literal Load </a:t>
            </a:r>
            <a:r>
              <a:rPr lang="zh-CN" altLang="en-US" sz="2000"/>
              <a:t>检查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5" y="1691005"/>
            <a:ext cx="4723130" cy="33553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指令合法性检查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6620" y="15532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系统指令检查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620" y="2072640"/>
            <a:ext cx="5341620" cy="43929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指令合法性检查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89635" y="15570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PAC</a:t>
            </a:r>
            <a:r>
              <a:rPr lang="zh-CN" altLang="en-US" sz="2000"/>
              <a:t>（指针认证）指令检查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420" y="2354580"/>
            <a:ext cx="5492750" cy="4368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9635" y="195580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为什么</a:t>
            </a:r>
            <a:r>
              <a:rPr lang="en-US" altLang="zh-CN" sz="2000"/>
              <a:t>PAC</a:t>
            </a:r>
            <a:r>
              <a:rPr lang="zh-CN" altLang="en-US" sz="2000"/>
              <a:t>指令不能</a:t>
            </a:r>
            <a:r>
              <a:rPr lang="en-US" altLang="zh-CN" sz="2000"/>
              <a:t>outline?</a:t>
            </a:r>
            <a:endParaRPr lang="en-US" altLang="zh-CN"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指令合法性</a:t>
            </a:r>
            <a:r>
              <a:rPr lang="zh-CN" altLang="en-US"/>
              <a:t>检查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27735" y="15373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Exclusive </a:t>
            </a:r>
            <a:r>
              <a:rPr lang="zh-CN" altLang="en-US" sz="2000"/>
              <a:t>操作检查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927735" y="1997075"/>
            <a:ext cx="4609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Exclusive </a:t>
            </a:r>
            <a:r>
              <a:rPr lang="zh-CN" altLang="en-US" sz="2000"/>
              <a:t>操作用于实现原子读</a:t>
            </a:r>
            <a:r>
              <a:rPr lang="en-US" altLang="zh-CN" sz="2000"/>
              <a:t>-</a:t>
            </a:r>
            <a:r>
              <a:rPr lang="zh-CN" altLang="en-US" sz="2000"/>
              <a:t>修改</a:t>
            </a:r>
            <a:r>
              <a:rPr lang="en-US" altLang="zh-CN" sz="2000"/>
              <a:t>-</a:t>
            </a:r>
            <a:r>
              <a:rPr lang="zh-CN" altLang="en-US" sz="2000"/>
              <a:t>写</a:t>
            </a:r>
            <a:endParaRPr lang="zh-CN" altLang="en-US" sz="2000"/>
          </a:p>
        </p:txBody>
      </p:sp>
      <p:sp>
        <p:nvSpPr>
          <p:cNvPr id="10" name="文本框 9"/>
          <p:cNvSpPr txBox="1"/>
          <p:nvPr/>
        </p:nvSpPr>
        <p:spPr>
          <a:xfrm>
            <a:off x="965835" y="245681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为什么</a:t>
            </a:r>
            <a:r>
              <a:rPr lang="en-US" altLang="zh-CN" sz="2000"/>
              <a:t> Exclusive </a:t>
            </a:r>
            <a:r>
              <a:rPr lang="zh-CN" altLang="en-US" sz="2000"/>
              <a:t>操作不能</a:t>
            </a:r>
            <a:r>
              <a:rPr lang="en-US" altLang="zh-CN" sz="2000"/>
              <a:t> Outline</a:t>
            </a:r>
            <a:r>
              <a:rPr lang="zh-CN" altLang="en-US" sz="2000"/>
              <a:t>？</a:t>
            </a:r>
            <a:endParaRPr lang="zh-CN" altLang="en-US" sz="20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735" y="2916555"/>
            <a:ext cx="4895850" cy="26085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91910" y="129222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LSE </a:t>
            </a:r>
            <a:r>
              <a:rPr lang="zh-CN" altLang="en-US" sz="2000"/>
              <a:t>原子指令可以</a:t>
            </a:r>
            <a:r>
              <a:rPr lang="en-US" altLang="zh-CN" sz="2000"/>
              <a:t> Outline</a:t>
            </a:r>
            <a:endParaRPr lang="en-US" altLang="zh-CN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10" y="1691005"/>
            <a:ext cx="44196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指令合法性</a:t>
            </a:r>
            <a:r>
              <a:rPr lang="zh-CN" altLang="en-US"/>
              <a:t>检查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8210" y="16141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Prologue </a:t>
            </a:r>
            <a:r>
              <a:rPr lang="zh-CN" altLang="en-US" sz="2000"/>
              <a:t>指令检测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918210" y="211264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为什么</a:t>
            </a:r>
            <a:r>
              <a:rPr lang="en-US" altLang="zh-CN" sz="2000"/>
              <a:t> Prologue </a:t>
            </a:r>
            <a:r>
              <a:rPr lang="zh-CN" altLang="en-US" sz="2000"/>
              <a:t>不能</a:t>
            </a:r>
            <a:r>
              <a:rPr lang="en-US" altLang="zh-CN" sz="2000"/>
              <a:t> Outline</a:t>
            </a:r>
            <a:r>
              <a:rPr lang="zh-CN" altLang="en-US" sz="2000"/>
              <a:t>？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2673985"/>
            <a:ext cx="4932045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指令合法性</a:t>
            </a:r>
            <a:r>
              <a:rPr lang="zh-CN" altLang="en-US"/>
              <a:t>检查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8210" y="16141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Prologue </a:t>
            </a:r>
            <a:r>
              <a:rPr lang="zh-CN" altLang="en-US" sz="2000"/>
              <a:t>指令检测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12950"/>
            <a:ext cx="5835650" cy="4502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5" y="836295"/>
            <a:ext cx="572135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指令合法性</a:t>
            </a:r>
            <a:r>
              <a:rPr lang="zh-CN" altLang="en-US"/>
              <a:t>检查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8210" y="16141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Prologue </a:t>
            </a:r>
            <a:r>
              <a:rPr lang="zh-CN" altLang="en-US" sz="2000"/>
              <a:t>指令检测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70" y="2143125"/>
            <a:ext cx="5683250" cy="2571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690" y="1614170"/>
            <a:ext cx="5835650" cy="3949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指令合法性</a:t>
            </a:r>
            <a:r>
              <a:rPr lang="zh-CN" altLang="en-US"/>
              <a:t>检查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8210" y="15087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帧指针修改检查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2108200"/>
            <a:ext cx="5003800" cy="17494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指令合法性</a:t>
            </a:r>
            <a:r>
              <a:rPr lang="zh-CN" altLang="en-US"/>
              <a:t>检查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8210" y="15087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主入口函数：</a:t>
            </a:r>
            <a:r>
              <a:rPr lang="en-US" altLang="zh-CN" sz="2000"/>
              <a:t>canOutlineInstruction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2205355"/>
            <a:ext cx="5543550" cy="3790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540" y="365125"/>
            <a:ext cx="4857750" cy="6134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指令合法性</a:t>
            </a:r>
            <a:r>
              <a:rPr lang="zh-CN" altLang="en-US"/>
              <a:t>检查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8210" y="13709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主入口函数：</a:t>
            </a:r>
            <a:r>
              <a:rPr lang="en-US" altLang="zh-CN" sz="2000"/>
              <a:t>canOutlineInstruction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69745"/>
            <a:ext cx="3545205" cy="50622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795" y="123825"/>
            <a:ext cx="3873500" cy="6610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</a:t>
            </a:r>
            <a:r>
              <a:rPr lang="en-US" altLang="zh-CN"/>
              <a:t>utliner Workflow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598930"/>
            <a:ext cx="10519410" cy="45942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SP-relative </a:t>
            </a:r>
            <a:r>
              <a:rPr lang="zh-CN" altLang="en-US"/>
              <a:t>指令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1462405"/>
            <a:ext cx="1008316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问题：当指令通过栈指针（</a:t>
            </a:r>
            <a:r>
              <a:rPr lang="en-US" altLang="zh-CN" sz="2000"/>
              <a:t>SP</a:t>
            </a:r>
            <a:r>
              <a:rPr lang="zh-CN" altLang="en-US" sz="2000"/>
              <a:t>）访问内存时，如果这些指令被移动到</a:t>
            </a:r>
            <a:r>
              <a:rPr lang="en-US" altLang="zh-CN" sz="2000"/>
              <a:t> outlined </a:t>
            </a:r>
            <a:r>
              <a:rPr lang="zh-CN" altLang="en-US" sz="2000"/>
              <a:t>函数中，</a:t>
            </a:r>
            <a:r>
              <a:rPr lang="en-US" altLang="zh-CN" sz="2000"/>
              <a:t>SP </a:t>
            </a:r>
            <a:r>
              <a:rPr lang="zh-CN" altLang="en-US" sz="2000"/>
              <a:t>的值会发生变化，导致访问错误的内存位置。</a:t>
            </a:r>
            <a:endParaRPr lang="zh-CN" altLang="en-US" sz="2000"/>
          </a:p>
          <a:p>
            <a:endParaRPr lang="en-US" altLang="zh-CN" sz="2000"/>
          </a:p>
          <a:p>
            <a:r>
              <a:rPr lang="zh-CN" altLang="en-US" sz="2000"/>
              <a:t>解决方案：</a:t>
            </a:r>
            <a:r>
              <a:rPr lang="en-US" altLang="zh-CN" sz="2000"/>
              <a:t>Outlined </a:t>
            </a:r>
            <a:r>
              <a:rPr lang="zh-CN" altLang="en-US" sz="2000"/>
              <a:t>函数会建立自己的栈帧（</a:t>
            </a:r>
            <a:r>
              <a:rPr lang="en-US" altLang="zh-CN" sz="2000"/>
              <a:t>stp x29, x30, [sp, #-16]! </a:t>
            </a:r>
            <a:r>
              <a:rPr lang="zh-CN" altLang="en-US" sz="2000"/>
              <a:t>），这会将</a:t>
            </a:r>
            <a:r>
              <a:rPr lang="en-US" altLang="zh-CN" sz="2000"/>
              <a:t> SP </a:t>
            </a:r>
            <a:r>
              <a:rPr lang="zh-CN" altLang="en-US" sz="2000"/>
              <a:t>降低</a:t>
            </a:r>
            <a:r>
              <a:rPr lang="en-US" altLang="zh-CN" sz="2000"/>
              <a:t> 16 </a:t>
            </a:r>
            <a:r>
              <a:rPr lang="zh-CN" altLang="en-US" sz="2000"/>
              <a:t>字节。因此，所有</a:t>
            </a:r>
            <a:r>
              <a:rPr lang="en-US" altLang="zh-CN" sz="2000"/>
              <a:t> SP-relative </a:t>
            </a:r>
            <a:r>
              <a:rPr lang="zh-CN" altLang="en-US" sz="2000"/>
              <a:t>访问需要</a:t>
            </a:r>
            <a:r>
              <a:rPr lang="en-US" altLang="zh-CN" sz="2000"/>
              <a:t> +16 </a:t>
            </a:r>
            <a:r>
              <a:rPr lang="zh-CN" altLang="en-US" sz="2000"/>
              <a:t>的偏移修正。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345" y="3331210"/>
            <a:ext cx="567753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SP-relative </a:t>
            </a:r>
            <a:r>
              <a:rPr lang="zh-CN" altLang="en-US"/>
              <a:t>指令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6305" y="129222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识别</a:t>
            </a:r>
            <a:r>
              <a:rPr lang="en-US" altLang="zh-CN" sz="2000"/>
              <a:t>SP-relative</a:t>
            </a:r>
            <a:r>
              <a:rPr lang="zh-CN" altLang="en-US" sz="2000"/>
              <a:t>指令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7530"/>
            <a:ext cx="4772660" cy="4880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285" y="220345"/>
            <a:ext cx="3819525" cy="3086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285" y="3429000"/>
            <a:ext cx="3460750" cy="33267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SP-relative </a:t>
            </a:r>
            <a:r>
              <a:rPr lang="zh-CN" altLang="en-US"/>
              <a:t>指令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16305" y="129222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SP-relative</a:t>
            </a:r>
            <a:r>
              <a:rPr lang="zh-CN" altLang="en-US" sz="2000"/>
              <a:t>偏移</a:t>
            </a:r>
            <a:r>
              <a:rPr lang="zh-CN" altLang="en-US" sz="2000"/>
              <a:t>修正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305" y="1769110"/>
            <a:ext cx="6909435" cy="43059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Outlined </a:t>
            </a:r>
            <a:r>
              <a:rPr lang="zh-CN" altLang="en-US"/>
              <a:t>函数生成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90270" y="1517015"/>
            <a:ext cx="73329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根据识别出的重复指令序列，创建新的</a:t>
            </a:r>
            <a:r>
              <a:rPr lang="en-US" altLang="zh-CN" sz="2000"/>
              <a:t> outlined </a:t>
            </a:r>
            <a:r>
              <a:rPr lang="zh-CN" altLang="en-US" sz="2000"/>
              <a:t>函数。</a:t>
            </a:r>
            <a:endParaRPr lang="zh-CN" altLang="en-US" sz="2000"/>
          </a:p>
          <a:p>
            <a:endParaRPr lang="en-US" altLang="zh-CN" sz="2000"/>
          </a:p>
          <a:p>
            <a:r>
              <a:rPr lang="zh-CN" altLang="en-US" sz="2000"/>
              <a:t>步骤：</a:t>
            </a:r>
            <a:endParaRPr lang="en-US" altLang="zh-CN" sz="2000"/>
          </a:p>
          <a:p>
            <a:r>
              <a:rPr lang="en-US" altLang="zh-CN" sz="2000"/>
              <a:t>1. </a:t>
            </a:r>
            <a:r>
              <a:rPr lang="zh-CN" altLang="en-US" sz="2000"/>
              <a:t>生成唯一的函数名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创建函数结构（</a:t>
            </a:r>
            <a:r>
              <a:rPr lang="en-US" altLang="zh-CN" sz="2000"/>
              <a:t>BinaryFunction + BinaryBasicBlock</a:t>
            </a:r>
            <a:r>
              <a:rPr lang="zh-CN" altLang="en-US" sz="2000"/>
              <a:t>）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根据需要插入</a:t>
            </a:r>
            <a:r>
              <a:rPr lang="en-US" altLang="zh-CN" sz="2000"/>
              <a:t> prologue/epilogue</a:t>
            </a:r>
            <a:endParaRPr lang="en-US" altLang="zh-CN" sz="2000"/>
          </a:p>
          <a:p>
            <a:r>
              <a:rPr lang="en-US" altLang="zh-CN" sz="2000"/>
              <a:t>4. </a:t>
            </a:r>
            <a:r>
              <a:rPr lang="zh-CN" altLang="en-US" sz="2000"/>
              <a:t>复制指令并进行必要的修正（</a:t>
            </a:r>
            <a:r>
              <a:rPr lang="en-US" altLang="zh-CN" sz="2000"/>
              <a:t>SP </a:t>
            </a:r>
            <a:r>
              <a:rPr lang="zh-CN" altLang="en-US" sz="2000"/>
              <a:t>偏移）</a:t>
            </a:r>
            <a:endParaRPr lang="zh-CN" altLang="en-US" sz="2000"/>
          </a:p>
          <a:p>
            <a:r>
              <a:rPr lang="en-US" altLang="zh-CN" sz="2000"/>
              <a:t>5. </a:t>
            </a:r>
            <a:r>
              <a:rPr lang="zh-CN" altLang="en-US" sz="2000"/>
              <a:t>应用优化（尾调用优化</a:t>
            </a:r>
            <a:r>
              <a:rPr lang="en-US" altLang="zh-CN" sz="2000"/>
              <a:t>/</a:t>
            </a:r>
            <a:r>
              <a:rPr lang="zh-CN" altLang="en-US" sz="2000"/>
              <a:t>一些情况下省略</a:t>
            </a:r>
            <a:r>
              <a:rPr lang="en-US" altLang="zh-CN" sz="2000"/>
              <a:t>prologue,epilogue</a:t>
            </a:r>
            <a:r>
              <a:rPr lang="zh-CN" altLang="en-US" sz="2000"/>
              <a:t>）</a:t>
            </a:r>
            <a:endParaRPr lang="zh-CN" altLang="en-US"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42340" y="15316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辅助函数：寄存器操作指令生成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2154555"/>
            <a:ext cx="6897370" cy="3418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10" y="1343025"/>
            <a:ext cx="4138295" cy="47739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42340" y="15316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辅助函数：寄存器操作指令生成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44725"/>
            <a:ext cx="6432550" cy="290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0" y="2124075"/>
            <a:ext cx="4556125" cy="30867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42340" y="15316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辅助函数：寄存器操作指令生成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44725"/>
            <a:ext cx="6432550" cy="290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0" y="2124075"/>
            <a:ext cx="4556125" cy="30867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42340" y="153162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辅助函数：</a:t>
            </a:r>
            <a:r>
              <a:rPr lang="en-US" altLang="zh-CN" sz="2000"/>
              <a:t>outlined </a:t>
            </a:r>
            <a:r>
              <a:rPr lang="zh-CN" altLang="en-US" sz="2000"/>
              <a:t>函数名</a:t>
            </a:r>
            <a:r>
              <a:rPr lang="zh-CN" altLang="en-US" sz="2000"/>
              <a:t>生成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90420"/>
            <a:ext cx="6803390" cy="2006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61155"/>
            <a:ext cx="4538345" cy="25412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7260" y="147955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生成的函数结构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937260" y="19596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完整</a:t>
            </a:r>
            <a:r>
              <a:rPr lang="en-US" altLang="zh-CN" sz="2000"/>
              <a:t> Prologue/Epilogue </a:t>
            </a:r>
            <a:r>
              <a:rPr lang="zh-CN" altLang="en-US" sz="2000"/>
              <a:t>情况</a:t>
            </a:r>
            <a:endParaRPr lang="zh-CN" altLang="en-US" sz="20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260" y="2548255"/>
            <a:ext cx="6028055" cy="31178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7260" y="147955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生成的函数结构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937260" y="19596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省略</a:t>
            </a:r>
            <a:r>
              <a:rPr lang="en-US" altLang="zh-CN" sz="2000"/>
              <a:t> Prologue/Epilogue </a:t>
            </a:r>
            <a:r>
              <a:rPr lang="zh-CN" altLang="en-US" sz="2000"/>
              <a:t>情况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635" y="2626995"/>
            <a:ext cx="4453890" cy="2686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指令比较与</a:t>
            </a:r>
            <a:r>
              <a:rPr lang="zh-CN" altLang="en-US"/>
              <a:t>哈希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1065" y="1433195"/>
            <a:ext cx="96075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问题：</a:t>
            </a:r>
            <a:r>
              <a:rPr lang="en-US" altLang="zh-CN" sz="2000"/>
              <a:t>Outliner </a:t>
            </a:r>
            <a:r>
              <a:rPr lang="zh-CN" altLang="en-US" sz="2000"/>
              <a:t>需要找到重复的指令序列。要做到这一点，必须能够判断两条指令是否相同。在</a:t>
            </a:r>
            <a:r>
              <a:rPr lang="en-US" altLang="zh-CN" sz="2000"/>
              <a:t> LLVM BOLT </a:t>
            </a:r>
            <a:r>
              <a:rPr lang="zh-CN" altLang="en-US" sz="2000"/>
              <a:t>中，</a:t>
            </a:r>
            <a:r>
              <a:rPr lang="en-US" altLang="zh-CN" sz="2000"/>
              <a:t>MCInst </a:t>
            </a:r>
            <a:r>
              <a:rPr lang="zh-CN" altLang="en-US" sz="2000"/>
              <a:t>是指令的内存表示。两条内容相同的指令可能位于不同的内存地址，直接比较指针会导致错误的结果。</a:t>
            </a:r>
            <a:endParaRPr lang="zh-CN" altLang="en-US" sz="2000"/>
          </a:p>
          <a:p>
            <a:endParaRPr lang="en-US" altLang="zh-CN" sz="2000"/>
          </a:p>
          <a:p>
            <a:r>
              <a:rPr lang="zh-CN" altLang="en-US" sz="2000"/>
              <a:t>解决方案：基于指令内容（操作码</a:t>
            </a:r>
            <a:r>
              <a:rPr lang="en-US" altLang="zh-CN" sz="2000"/>
              <a:t> + </a:t>
            </a:r>
            <a:r>
              <a:rPr lang="zh-CN" altLang="en-US" sz="2000"/>
              <a:t>操作数）进行哈希和比较。</a:t>
            </a:r>
            <a:endParaRPr lang="zh-CN" altLang="en-US"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7260" y="147955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生成的函数结构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937260" y="19596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尾调用</a:t>
            </a:r>
            <a:r>
              <a:rPr lang="zh-CN" altLang="en-US" sz="2000"/>
              <a:t>优化情况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385" y="2439670"/>
            <a:ext cx="4857750" cy="38627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" y="1322070"/>
            <a:ext cx="3927475" cy="5385435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/>
        </p:nvGraphicFramePr>
        <p:xfrm>
          <a:off x="5133975" y="1963420"/>
          <a:ext cx="667131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040"/>
                <a:gridCol w="1174115"/>
                <a:gridCol w="4288155"/>
              </a:tblGrid>
              <a:tr h="3810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NeedsPrologue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EndsWithCall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生成的代码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指令 + ret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stp + 指令(修正) + ldp + ret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指令 + b target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stp + 指令(修正) + ldp + b target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9005" y="14706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跳过</a:t>
            </a:r>
            <a:r>
              <a:rPr lang="en-US" altLang="zh-CN" sz="2000"/>
              <a:t>CFI</a:t>
            </a:r>
            <a:r>
              <a:rPr lang="zh-CN" altLang="en-US" sz="2000"/>
              <a:t>指令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929005" y="2032635"/>
            <a:ext cx="7358380" cy="168148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>
              <a:spcBef>
                <a:spcPts val="1200"/>
              </a:spcBef>
              <a:buClrTx/>
              <a:buSzTx/>
              <a:buFontTx/>
            </a:pPr>
            <a:r>
              <a:rPr lang="zh-CN" altLang="en-US" sz="2000" b="0" i="0"/>
              <a:t>为什么跳过 CFI？</a:t>
            </a:r>
            <a:endParaRPr lang="zh-CN" altLang="en-US" sz="2000" b="0" i="0"/>
          </a:p>
          <a:p>
            <a:pPr algn="l">
              <a:buClrTx/>
              <a:buSzTx/>
              <a:buFontTx/>
            </a:pPr>
            <a:r>
              <a:rPr lang="zh-CN" altLang="en-US" sz="2000" b="0" i="0"/>
              <a:t>原因：</a:t>
            </a:r>
            <a:endParaRPr lang="zh-CN" altLang="en-US" sz="2000" b="0" i="0"/>
          </a:p>
          <a:p>
            <a:pPr marL="0" algn="l">
              <a:buClrTx/>
              <a:buSzTx/>
              <a:buFontTx/>
            </a:pPr>
            <a:r>
              <a:rPr lang="zh-CN" altLang="en-US" sz="2000" b="0" i="0"/>
              <a:t>CFI（Call Frame Information）指令是调试/异常处理元数据。</a:t>
            </a:r>
            <a:endParaRPr lang="zh-CN" altLang="en-US" sz="2000" b="0" i="0"/>
          </a:p>
          <a:p>
            <a:pPr marL="0" algn="l">
              <a:spcBef>
                <a:spcPts val="200"/>
              </a:spcBef>
              <a:buClrTx/>
              <a:buSzTx/>
              <a:buFontTx/>
            </a:pPr>
            <a:r>
              <a:rPr lang="zh-CN" altLang="en-US" sz="2000" b="0" i="0"/>
              <a:t>它们描述的是原始函数的栈帧布局。</a:t>
            </a:r>
            <a:endParaRPr lang="zh-CN" altLang="en-US" sz="2000" b="0" i="0"/>
          </a:p>
          <a:p>
            <a:pPr marL="0" algn="l">
              <a:spcBef>
                <a:spcPts val="200"/>
              </a:spcBef>
              <a:buClrTx/>
              <a:buSzTx/>
              <a:buFontTx/>
            </a:pPr>
            <a:r>
              <a:rPr lang="zh-CN" altLang="en-US" sz="2000" b="0" i="0"/>
              <a:t>在 outlined 函数中，栈帧布局不同。</a:t>
            </a:r>
            <a:endParaRPr lang="zh-CN" altLang="en-US" sz="2000" b="0" i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1550" y="15144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BinaryFunction </a:t>
            </a:r>
            <a:r>
              <a:rPr lang="zh-CN" altLang="en-US" sz="2000"/>
              <a:t>创建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2000885"/>
            <a:ext cx="8769350" cy="5848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6000" y="2813050"/>
            <a:ext cx="6028055" cy="170688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>
              <a:buClrTx/>
              <a:buSzTx/>
              <a:buFontTx/>
            </a:pPr>
            <a:r>
              <a:rPr lang="en-US" altLang="zh-CN" sz="2000" b="0" i="0"/>
              <a:t>这个 BOLT API 会：</a:t>
            </a:r>
            <a:endParaRPr lang="en-US" altLang="zh-CN" sz="2000" b="0" i="0"/>
          </a:p>
          <a:p>
            <a:pPr marL="0" algn="l">
              <a:buClrTx/>
              <a:buSzTx/>
              <a:buFontTx/>
            </a:pPr>
            <a:r>
              <a:rPr lang="en-US" altLang="zh-CN" sz="2000" b="0" i="0"/>
              <a:t>1. 创建新的 BinaryFunction 对象</a:t>
            </a:r>
            <a:endParaRPr lang="en-US" altLang="zh-CN" sz="2000" b="0" i="0"/>
          </a:p>
          <a:p>
            <a:pPr marL="0" algn="l">
              <a:spcBef>
                <a:spcPts val="200"/>
              </a:spcBef>
              <a:buClrTx/>
              <a:buSzTx/>
              <a:buFontTx/>
            </a:pPr>
            <a:r>
              <a:rPr lang="en-US" altLang="zh-CN" sz="2000" b="0" i="0"/>
              <a:t>2. 分配唯一的函数 ID</a:t>
            </a:r>
            <a:endParaRPr lang="en-US" altLang="zh-CN" sz="2000" b="0" i="0"/>
          </a:p>
          <a:p>
            <a:pPr marL="0" algn="l">
              <a:spcBef>
                <a:spcPts val="200"/>
              </a:spcBef>
              <a:buClrTx/>
              <a:buSzTx/>
              <a:buFontTx/>
            </a:pPr>
            <a:r>
              <a:rPr lang="en-US" altLang="zh-CN" sz="2000" b="0" i="0"/>
              <a:t>3. 注册到 BinaryContext 的函数表中</a:t>
            </a:r>
            <a:endParaRPr lang="en-US" altLang="zh-CN" sz="2000" b="0" i="0"/>
          </a:p>
          <a:p>
            <a:pPr marL="0" algn="l">
              <a:spcBef>
                <a:spcPts val="200"/>
              </a:spcBef>
              <a:buClrTx/>
              <a:buSzTx/>
              <a:buFontTx/>
            </a:pPr>
            <a:r>
              <a:rPr lang="en-US" altLang="zh-CN" sz="2000" b="0" i="0"/>
              <a:t>4. 设置为注入函数（不对应原始二进制中的任何函数）</a:t>
            </a:r>
            <a:endParaRPr lang="en-US" altLang="zh-CN" sz="2000" b="0" i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1550" y="15144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基本块创建和插入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625" y="2171700"/>
            <a:ext cx="5269230" cy="30981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Outlined </a:t>
            </a:r>
            <a:r>
              <a:rPr lang="zh-CN" altLang="en-US">
                <a:sym typeface="+mn-ea"/>
              </a:rPr>
              <a:t>函数生成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1550" y="15144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函数状态</a:t>
            </a:r>
            <a:r>
              <a:rPr lang="zh-CN" altLang="en-US" sz="2000"/>
              <a:t>更新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2140585"/>
            <a:ext cx="8168640" cy="5911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1550" y="3045460"/>
            <a:ext cx="6255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CFG_Finalized</a:t>
            </a:r>
            <a:r>
              <a:rPr lang="zh-CN" altLang="en-US" sz="2000"/>
              <a:t>：控制流图已完成，可以进行后续处理</a:t>
            </a:r>
            <a:endParaRPr lang="zh-CN" altLang="en-US" sz="2000"/>
          </a:p>
          <a:p>
            <a:r>
              <a:rPr lang="zh-CN" altLang="en-US" sz="2000"/>
              <a:t>这告诉</a:t>
            </a:r>
            <a:r>
              <a:rPr lang="en-US" altLang="zh-CN" sz="2000"/>
              <a:t> BOLT </a:t>
            </a:r>
            <a:r>
              <a:rPr lang="zh-CN" altLang="en-US" sz="2000"/>
              <a:t>不需要对这个函数进行</a:t>
            </a:r>
            <a:r>
              <a:rPr lang="en-US" altLang="zh-CN" sz="2000"/>
              <a:t> CFG </a:t>
            </a:r>
            <a:r>
              <a:rPr lang="zh-CN" altLang="en-US" sz="2000"/>
              <a:t>分析</a:t>
            </a:r>
            <a:endParaRPr lang="zh-CN" altLang="en-US" sz="2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</a:t>
            </a:r>
            <a:r>
              <a:rPr lang="en-US">
                <a:sym typeface="+mn-ea"/>
              </a:rPr>
              <a:t>ost Model</a:t>
            </a:r>
            <a:endParaRPr 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4405" y="1610360"/>
            <a:ext cx="91262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需要一个量化的方法来判断</a:t>
            </a:r>
            <a:r>
              <a:rPr lang="en-US" altLang="zh-CN" sz="2000"/>
              <a:t> outline </a:t>
            </a:r>
            <a:r>
              <a:rPr lang="zh-CN" altLang="en-US" sz="2000"/>
              <a:t>是否有收益。</a:t>
            </a:r>
            <a:endParaRPr lang="zh-CN" altLang="en-US" sz="2000"/>
          </a:p>
          <a:p>
            <a:endParaRPr lang="en-US" altLang="zh-CN" sz="2000"/>
          </a:p>
          <a:p>
            <a:r>
              <a:rPr lang="zh-CN" altLang="en-US" sz="2000"/>
              <a:t>代价模型的作用：</a:t>
            </a:r>
            <a:endParaRPr lang="en-US" altLang="zh-CN" sz="2000"/>
          </a:p>
          <a:p>
            <a:r>
              <a:rPr lang="en-US" altLang="zh-CN" sz="2000"/>
              <a:t>1. </a:t>
            </a:r>
            <a:r>
              <a:rPr lang="zh-CN" altLang="en-US" sz="2000"/>
              <a:t>计算</a:t>
            </a:r>
            <a:r>
              <a:rPr lang="en-US" altLang="zh-CN" sz="2000"/>
              <a:t> outline </a:t>
            </a:r>
            <a:r>
              <a:rPr lang="zh-CN" altLang="en-US" sz="2000"/>
              <a:t>带来的代码大小收益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考虑引入的开销（调用指令、</a:t>
            </a:r>
            <a:r>
              <a:rPr lang="en-US" altLang="zh-CN" sz="2000"/>
              <a:t>prologue/epilogue</a:t>
            </a:r>
            <a:r>
              <a:rPr lang="zh-CN" altLang="en-US" sz="2000"/>
              <a:t>）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决定是否值得创建</a:t>
            </a:r>
            <a:r>
              <a:rPr lang="en-US" altLang="zh-CN" sz="2000"/>
              <a:t> outlined </a:t>
            </a:r>
            <a:r>
              <a:rPr lang="zh-CN" altLang="en-US" sz="2000"/>
              <a:t>函数</a:t>
            </a:r>
            <a:endParaRPr lang="zh-CN" altLang="en-US" sz="2000"/>
          </a:p>
          <a:p>
            <a:r>
              <a:rPr lang="en-US" altLang="zh-CN" sz="2000"/>
              <a:t>4. </a:t>
            </a:r>
            <a:r>
              <a:rPr lang="zh-CN" altLang="en-US" sz="2000"/>
              <a:t>对候选序列进行优先级排序</a:t>
            </a:r>
            <a:endParaRPr lang="zh-CN" altLang="en-US"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</a:t>
            </a:r>
            <a:r>
              <a:rPr lang="en-US">
                <a:sym typeface="+mn-ea"/>
              </a:rPr>
              <a:t>ost Model</a:t>
            </a:r>
            <a:endParaRPr 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3930" y="149733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基本公式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0" y="2054225"/>
            <a:ext cx="7017385" cy="232283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/>
        </p:nvGraphicFramePr>
        <p:xfrm>
          <a:off x="1045845" y="4607560"/>
          <a:ext cx="85337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  <a:gridCol w="2844165"/>
              </a:tblGrid>
              <a:tr h="381000"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变量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含义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AArch64 值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序列出现次数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≥ 2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SeqBytes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序列的字节大小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SeqLength × 4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CallBytes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每个调用点的开销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通常 4 (BL)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  <a:tr h="381000"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FrameBytes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outlined 函数的开销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  <a:tc>
                  <a:txBody>
                    <a:bodyPr/>
                    <a:p>
                      <a:r>
                        <a:rPr lang="zh-CN" altLang="en-US" sz="2000" b="0" i="0">
                          <a:solidFill>
                            <a:schemeClr val="tx1"/>
                          </a:solidFill>
                        </a:rPr>
                        <a:t>4-12 字节</a:t>
                      </a:r>
                      <a:endParaRPr lang="zh-CN" altLang="en-US" sz="2000" b="0" i="0">
                        <a:solidFill>
                          <a:schemeClr val="tx1"/>
                        </a:solidFill>
                      </a:endParaRPr>
                    </a:p>
                  </a:txBody>
                  <a:tcPr marL="82867" marR="82867" marT="38417" marB="38417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</a:t>
            </a:r>
            <a:r>
              <a:rPr lang="en-US">
                <a:sym typeface="+mn-ea"/>
              </a:rPr>
              <a:t>ost Model</a:t>
            </a:r>
            <a:endParaRPr 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3930" y="149733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Call overhead</a:t>
            </a:r>
            <a:r>
              <a:rPr lang="zh-CN" altLang="en-US" sz="2000"/>
              <a:t>计算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0" y="1896110"/>
            <a:ext cx="3966845" cy="4846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495" y="2319655"/>
            <a:ext cx="6238875" cy="27749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</a:t>
            </a:r>
            <a:r>
              <a:rPr lang="en-US">
                <a:sym typeface="+mn-ea"/>
              </a:rPr>
              <a:t>ost Model</a:t>
            </a:r>
            <a:endParaRPr 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780" y="1515745"/>
            <a:ext cx="6741160" cy="4897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指令比较与</a:t>
            </a:r>
            <a:r>
              <a:rPr lang="zh-CN" altLang="en-US"/>
              <a:t>哈希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1065" y="1433195"/>
            <a:ext cx="9607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MCInst </a:t>
            </a:r>
            <a:r>
              <a:rPr lang="zh-CN" altLang="en-US" sz="2000"/>
              <a:t>结构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31975"/>
            <a:ext cx="8028940" cy="46107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</a:t>
            </a:r>
            <a:r>
              <a:rPr lang="en-US">
                <a:sym typeface="+mn-ea"/>
              </a:rPr>
              <a:t>ost Model</a:t>
            </a:r>
            <a:endParaRPr 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6475" y="15233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候选指令排序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" y="2169795"/>
            <a:ext cx="6568440" cy="33356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</a:t>
            </a:r>
            <a:r>
              <a:rPr lang="en-US">
                <a:sym typeface="+mn-ea"/>
              </a:rPr>
              <a:t>ost Model</a:t>
            </a:r>
            <a:endParaRPr 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6475" y="15233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候选指令排序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475" y="2134235"/>
            <a:ext cx="5539105" cy="371919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</a:t>
            </a:r>
            <a:r>
              <a:rPr lang="en-US">
                <a:sym typeface="+mn-ea"/>
              </a:rPr>
              <a:t>ost Model</a:t>
            </a:r>
            <a:endParaRPr 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6475" y="15233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重叠指令</a:t>
            </a:r>
            <a:r>
              <a:rPr lang="zh-CN" altLang="en-US" sz="2000"/>
              <a:t>检测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06600"/>
            <a:ext cx="4781550" cy="4654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60" y="1751330"/>
            <a:ext cx="4561840" cy="47942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主流程控制模块（</a:t>
            </a:r>
            <a:r>
              <a:rPr lang="en-US" altLang="zh-CN">
                <a:sym typeface="+mn-ea"/>
              </a:rPr>
              <a:t>runOnFunctions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1638935"/>
            <a:ext cx="92646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四个阶段：</a:t>
            </a:r>
            <a:endParaRPr lang="en-US" altLang="zh-CN" sz="2000"/>
          </a:p>
          <a:p>
            <a:r>
              <a:rPr lang="en-US" altLang="zh-CN" sz="2000"/>
              <a:t>Phase 1</a:t>
            </a:r>
            <a:r>
              <a:rPr lang="zh-CN" altLang="en-US" sz="2000"/>
              <a:t>：构建指令映射</a:t>
            </a:r>
            <a:endParaRPr lang="zh-CN" altLang="en-US" sz="2000"/>
          </a:p>
          <a:p>
            <a:r>
              <a:rPr lang="en-US" altLang="zh-CN" sz="2000"/>
              <a:t>Phase 2</a:t>
            </a:r>
            <a:r>
              <a:rPr lang="zh-CN" altLang="en-US" sz="2000"/>
              <a:t>：使用后缀树查找重复序列</a:t>
            </a:r>
            <a:endParaRPr lang="zh-CN" altLang="en-US" sz="2000"/>
          </a:p>
          <a:p>
            <a:r>
              <a:rPr lang="en-US" altLang="zh-CN" sz="2000"/>
              <a:t>Phase 3</a:t>
            </a:r>
            <a:r>
              <a:rPr lang="zh-CN" altLang="en-US" sz="2000"/>
              <a:t>：应用代价模型，创建</a:t>
            </a:r>
            <a:r>
              <a:rPr lang="en-US" altLang="zh-CN" sz="2000"/>
              <a:t> outlined </a:t>
            </a:r>
            <a:r>
              <a:rPr lang="zh-CN" altLang="en-US" sz="2000"/>
              <a:t>函数</a:t>
            </a:r>
            <a:endParaRPr lang="zh-CN" altLang="en-US" sz="2000"/>
          </a:p>
          <a:p>
            <a:r>
              <a:rPr lang="en-US" altLang="zh-CN" sz="2000"/>
              <a:t>Phase 4</a:t>
            </a:r>
            <a:r>
              <a:rPr lang="zh-CN" altLang="en-US" sz="2000"/>
              <a:t>：替换原始代码为函数调用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优化：</a:t>
            </a:r>
            <a:endParaRPr lang="en-US" altLang="zh-CN" sz="2000"/>
          </a:p>
          <a:p>
            <a:r>
              <a:rPr lang="zh-CN" altLang="en-US" sz="2000"/>
              <a:t>支持多轮迭代（嵌套</a:t>
            </a:r>
            <a:r>
              <a:rPr lang="en-US" altLang="zh-CN" sz="2000"/>
              <a:t> outlining</a:t>
            </a:r>
            <a:r>
              <a:rPr lang="zh-CN" altLang="en-US" sz="2000"/>
              <a:t>）</a:t>
            </a:r>
            <a:endParaRPr lang="zh-CN" altLang="en-US" sz="2000"/>
          </a:p>
          <a:p>
            <a:r>
              <a:rPr lang="zh-CN" altLang="en-US" sz="2000"/>
              <a:t>基于</a:t>
            </a:r>
            <a:r>
              <a:rPr lang="en-US" altLang="zh-CN" sz="2000"/>
              <a:t> profile </a:t>
            </a:r>
            <a:r>
              <a:rPr lang="zh-CN" altLang="en-US" sz="2000"/>
              <a:t>的冷热代码过滤</a:t>
            </a:r>
            <a:endParaRPr lang="zh-CN" altLang="en-US" sz="2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主流程控制模块（</a:t>
            </a:r>
            <a:r>
              <a:rPr lang="en-US" altLang="zh-CN">
                <a:sym typeface="+mn-ea"/>
              </a:rPr>
              <a:t>runOnFunctions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95" y="1691005"/>
            <a:ext cx="8517890" cy="41173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主流程控制模块（</a:t>
            </a:r>
            <a:r>
              <a:rPr lang="en-US" altLang="zh-CN">
                <a:sym typeface="+mn-ea"/>
              </a:rPr>
              <a:t>runOnFunctions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0115" y="16014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Phase 1</a:t>
            </a:r>
            <a:r>
              <a:rPr lang="zh-CN" altLang="en-US" sz="2000"/>
              <a:t>：构建指令映射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972185" y="213169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目标：将指令序列转换为整数序列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2385" y="1358900"/>
            <a:ext cx="502920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主流程控制模块（</a:t>
            </a:r>
            <a:r>
              <a:rPr lang="en-US" altLang="zh-CN">
                <a:sym typeface="+mn-ea"/>
              </a:rPr>
              <a:t>runOnFunctions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0115" y="16014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Phase 2</a:t>
            </a:r>
            <a:r>
              <a:rPr lang="zh-CN" altLang="en-US" sz="2000"/>
              <a:t>：后缀树查找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972185" y="213169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目标：找到重复的指令序列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1995" y="1765300"/>
            <a:ext cx="6458585" cy="46024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主流程控制模块（</a:t>
            </a:r>
            <a:r>
              <a:rPr lang="en-US" altLang="zh-CN">
                <a:sym typeface="+mn-ea"/>
              </a:rPr>
              <a:t>runOnFunctions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0115" y="16014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Phase 3</a:t>
            </a:r>
            <a:r>
              <a:rPr lang="zh-CN" altLang="en-US" sz="2000"/>
              <a:t>：代价模型</a:t>
            </a:r>
            <a:r>
              <a:rPr lang="en-US" altLang="zh-CN" sz="2000"/>
              <a:t> + </a:t>
            </a:r>
            <a:r>
              <a:rPr lang="zh-CN" altLang="en-US" sz="2000"/>
              <a:t>创建函数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972185" y="2131695"/>
            <a:ext cx="66732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目标：选择有收益的序列，创建</a:t>
            </a:r>
            <a:r>
              <a:rPr lang="en-US" altLang="zh-CN" sz="2000"/>
              <a:t> outlined </a:t>
            </a:r>
            <a:r>
              <a:rPr lang="zh-CN" altLang="en-US" sz="2000"/>
              <a:t>函数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9840" y="1357630"/>
            <a:ext cx="4830445" cy="52749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主流程控制模块（</a:t>
            </a:r>
            <a:r>
              <a:rPr lang="en-US" altLang="zh-CN">
                <a:sym typeface="+mn-ea"/>
              </a:rPr>
              <a:t>runOnFunctions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0115" y="160147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Phase 4</a:t>
            </a:r>
            <a:r>
              <a:rPr lang="zh-CN" altLang="en-US" sz="2000"/>
              <a:t>：应用替换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981075" y="212344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目标：用函数调用替换原始指令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6040" y="1549400"/>
            <a:ext cx="5254625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省略</a:t>
            </a:r>
            <a:r>
              <a:rPr lang="en-US" altLang="zh-CN">
                <a:sym typeface="+mn-ea"/>
              </a:rPr>
              <a:t>P</a:t>
            </a:r>
            <a:r>
              <a:rPr lang="en-US" altLang="zh-CN">
                <a:sym typeface="+mn-ea"/>
              </a:rPr>
              <a:t>rologue/Epilogue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7201535" cy="369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2292350"/>
            <a:ext cx="4556125" cy="42487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指令比较与</a:t>
            </a:r>
            <a:r>
              <a:rPr lang="zh-CN" altLang="en-US"/>
              <a:t>哈希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1065" y="1433195"/>
            <a:ext cx="9607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辅助函数：</a:t>
            </a:r>
            <a:r>
              <a:rPr lang="en-US" altLang="zh-CN" sz="2000"/>
              <a:t>hash_combine</a:t>
            </a:r>
            <a:endParaRPr lang="en-US" altLang="zh-CN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665" y="1980565"/>
            <a:ext cx="7538085" cy="12680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7900" y="3429000"/>
            <a:ext cx="8120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hash_combine </a:t>
            </a:r>
            <a:r>
              <a:rPr lang="zh-CN" altLang="en-US" sz="2000"/>
              <a:t>是</a:t>
            </a:r>
            <a:r>
              <a:rPr lang="en-US" altLang="zh-CN" sz="2000"/>
              <a:t> LLVM </a:t>
            </a:r>
            <a:r>
              <a:rPr lang="zh-CN" altLang="en-US" sz="2000"/>
              <a:t>提供的工具函数，将多个值组合成一个哈希值。</a:t>
            </a:r>
            <a:endParaRPr lang="zh-CN" altLang="en-US"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尾调用</a:t>
            </a:r>
            <a:r>
              <a:rPr lang="zh-CN" altLang="en-US">
                <a:sym typeface="+mn-ea"/>
              </a:rPr>
              <a:t>优化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38935"/>
            <a:ext cx="7587615" cy="631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35" y="2407285"/>
            <a:ext cx="4787265" cy="3804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56985" y="333184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省掉</a:t>
            </a:r>
            <a:r>
              <a:rPr lang="en-US" altLang="zh-CN" sz="2000"/>
              <a:t> ret </a:t>
            </a:r>
            <a:r>
              <a:rPr lang="zh-CN" altLang="en-US" sz="2000"/>
              <a:t>指令（</a:t>
            </a:r>
            <a:r>
              <a:rPr lang="en-US" altLang="zh-CN" sz="2000"/>
              <a:t>4 </a:t>
            </a:r>
            <a:r>
              <a:rPr lang="zh-CN" altLang="en-US" sz="2000"/>
              <a:t>字节）</a:t>
            </a:r>
            <a:endParaRPr lang="zh-CN" altLang="en-US" sz="2000"/>
          </a:p>
          <a:p>
            <a:r>
              <a:rPr lang="zh-CN" altLang="en-US" sz="2000"/>
              <a:t>减少一次函数返回开销</a:t>
            </a:r>
            <a:endParaRPr lang="zh-CN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指令比较与</a:t>
            </a:r>
            <a:r>
              <a:rPr lang="zh-CN" altLang="en-US"/>
              <a:t>哈希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1065" y="1433195"/>
            <a:ext cx="9607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MCExpr </a:t>
            </a:r>
            <a:r>
              <a:rPr lang="zh-CN" altLang="en-US" sz="2000"/>
              <a:t>哈希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1905000"/>
            <a:ext cx="4711065" cy="4452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27605"/>
            <a:ext cx="5231765" cy="3134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指令比较与</a:t>
            </a:r>
            <a:r>
              <a:rPr lang="zh-CN" altLang="en-US"/>
              <a:t>哈希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1065" y="1433195"/>
            <a:ext cx="9607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MCOperand </a:t>
            </a:r>
            <a:r>
              <a:rPr lang="zh-CN" altLang="en-US" sz="2000"/>
              <a:t>哈希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1893570"/>
            <a:ext cx="4711700" cy="4171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5020"/>
            <a:ext cx="463550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指令比较与</a:t>
            </a:r>
            <a:r>
              <a:rPr lang="zh-CN" altLang="en-US"/>
              <a:t>哈希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01065" y="1433195"/>
            <a:ext cx="9607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MCInst </a:t>
            </a:r>
            <a:r>
              <a:rPr lang="zh-CN" altLang="en-US" sz="2000"/>
              <a:t>哈希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1831975"/>
            <a:ext cx="6136640" cy="48615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d016ebff6f1493e53185b7231ad3265cda66df8"/>
  <p:tag name="KSO_WM_NEWLAYOUT_GROUP_ID" val="layout_10013"/>
  <p:tag name="KSO_WM_NEWLAYOUT_ID" val="slide_8b398fc64e4c05a5"/>
</p:tagLst>
</file>

<file path=ppt/tags/tag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f08ecfaa09f2e46d25c956e683de81b6e8cc3f6"/>
  <p:tag name="KSO_WM_NEWLAYOUT_GROUP_ID" val="layout_59"/>
  <p:tag name="KSO_WM_NEWLAYOUT_ID" val="slide_bb541080977a002b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3896</Words>
  <Application>WPS 演示</Application>
  <PresentationFormat>宽屏</PresentationFormat>
  <Paragraphs>491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1" baseType="lpstr">
      <vt:lpstr>Arial</vt:lpstr>
      <vt:lpstr>宋体</vt:lpstr>
      <vt:lpstr>Wingdings</vt:lpstr>
      <vt:lpstr>Calibri</vt:lpstr>
      <vt:lpstr>微软雅黑</vt:lpstr>
      <vt:lpstr>Arial Unicode MS</vt:lpstr>
      <vt:lpstr>Arial</vt:lpstr>
      <vt:lpstr>-apple-system</vt:lpstr>
      <vt:lpstr>Segoe Print</vt:lpstr>
      <vt:lpstr>Monaspace Neon</vt:lpstr>
      <vt:lpstr>WPS</vt:lpstr>
      <vt:lpstr>Post Link Outlining </vt:lpstr>
      <vt:lpstr>Code Outlining</vt:lpstr>
      <vt:lpstr>Outliner Workflow</vt:lpstr>
      <vt:lpstr>指令比较与哈希</vt:lpstr>
      <vt:lpstr>指令比较与哈希</vt:lpstr>
      <vt:lpstr>指令比较与哈希</vt:lpstr>
      <vt:lpstr>指令比较与哈希</vt:lpstr>
      <vt:lpstr>指令比较与哈希</vt:lpstr>
      <vt:lpstr>指令比较与哈希</vt:lpstr>
      <vt:lpstr>指令比较与哈希</vt:lpstr>
      <vt:lpstr>指令比较与哈希</vt:lpstr>
      <vt:lpstr>指令映射</vt:lpstr>
      <vt:lpstr>指令映射</vt:lpstr>
      <vt:lpstr>指令映射</vt:lpstr>
      <vt:lpstr>指令映射</vt:lpstr>
      <vt:lpstr>指令映射</vt:lpstr>
      <vt:lpstr>指令映射</vt:lpstr>
      <vt:lpstr>指令映射</vt:lpstr>
      <vt:lpstr>指令合法性检查</vt:lpstr>
      <vt:lpstr>指令合法性检查</vt:lpstr>
      <vt:lpstr>指令合法性检查</vt:lpstr>
      <vt:lpstr>指令合法性检查</vt:lpstr>
      <vt:lpstr>指令合法性检查</vt:lpstr>
      <vt:lpstr>指令合法性检查</vt:lpstr>
      <vt:lpstr>指令合法性检查</vt:lpstr>
      <vt:lpstr>指令合法性检查</vt:lpstr>
      <vt:lpstr>指令合法性检查</vt:lpstr>
      <vt:lpstr>指令合法性检查</vt:lpstr>
      <vt:lpstr>指令合法性检查</vt:lpstr>
      <vt:lpstr>指令合法性检查</vt:lpstr>
      <vt:lpstr>SP-relative 指令处理</vt:lpstr>
      <vt:lpstr>SP-relative 指令处理</vt:lpstr>
      <vt:lpstr>PowerPoint 演示文稿</vt:lpstr>
      <vt:lpstr>PowerPoint 演示文稿</vt:lpstr>
      <vt:lpstr>Outlined 函数生成</vt:lpstr>
      <vt:lpstr>Outlined 函数生成</vt:lpstr>
      <vt:lpstr>Outlined 函数生成</vt:lpstr>
      <vt:lpstr>Outlined 函数生成</vt:lpstr>
      <vt:lpstr>Outlined 函数生成</vt:lpstr>
      <vt:lpstr>Outlined 函数生成</vt:lpstr>
      <vt:lpstr>Outlined 函数生成</vt:lpstr>
      <vt:lpstr>Outlined 函数生成</vt:lpstr>
      <vt:lpstr>Outlined 函数生成</vt:lpstr>
      <vt:lpstr>Outlined 函数生成</vt:lpstr>
      <vt:lpstr>Outlined 函数生成</vt:lpstr>
      <vt:lpstr>Outlined 函数生成</vt:lpstr>
      <vt:lpstr>Cost Model</vt:lpstr>
      <vt:lpstr>Cost Model</vt:lpstr>
      <vt:lpstr>Cost Model</vt:lpstr>
      <vt:lpstr>Cost Model</vt:lpstr>
      <vt:lpstr>Cost Model</vt:lpstr>
      <vt:lpstr>Cost Model</vt:lpstr>
      <vt:lpstr>Cost Model</vt:lpstr>
      <vt:lpstr>主流程控制模块（runOnFunctions）</vt:lpstr>
      <vt:lpstr>主流程控制模块（runOnFunctions）</vt:lpstr>
      <vt:lpstr>主流程控制模块（runOnFunctions）</vt:lpstr>
      <vt:lpstr>主流程控制模块（runOnFunctions）</vt:lpstr>
      <vt:lpstr>主流程控制模块（runOnFunctions）</vt:lpstr>
      <vt:lpstr>主流程控制模块（runOnFunctions）</vt:lpstr>
      <vt:lpstr>省略Prologue/Epilogue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legion</dc:creator>
  <cp:lastModifiedBy>张子彤</cp:lastModifiedBy>
  <cp:revision>508</cp:revision>
  <dcterms:created xsi:type="dcterms:W3CDTF">2023-08-09T12:44:00Z</dcterms:created>
  <dcterms:modified xsi:type="dcterms:W3CDTF">2026-01-03T01:58:46Z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DD9FB64FE9B24D9F908CAB7F693CE8BE_12</vt:lpwstr>
  </property>
</Properties>
</file>